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438400"/>
            <a:ext cx="5257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3276600"/>
            <a:ext cx="5257800" cy="7493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730D4F-0280-45BC-BF80-62ADA8052D17}" type="slidenum">
              <a:rPr lang="en-US" altLang="bg-BG"/>
              <a:pPr/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29EA-4069-4FA5-A0CC-3EC7A4AAEBB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5380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19240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6197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C59D5-2111-472E-B9CB-85C9ED4C317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09700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010C2-B3BB-4669-B844-0CB94A0F748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58044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2A2DE-4F86-4094-84EF-4FE91FDE922A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14273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6764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006A0-8779-4627-9975-47896D558DB2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08002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E783F-50B1-499C-8C1F-800B74927AAF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23690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21D01-3D13-4903-B637-581B7DCAD9F7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80407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FB829-4906-405D-B21A-2305B4A9122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8576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EE985-F07C-4473-99CD-A4692826632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45546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E569E-AE3B-47D0-951B-DB9BCD7D9725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19046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69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7696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bg-BG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bg-BG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9A04F1E-0343-4B99-AF69-DD2BF1FF0424}" type="slidenum">
              <a:rPr lang="en-US" altLang="bg-BG"/>
              <a:pPr/>
              <a:t>‹#›</a:t>
            </a:fld>
            <a:endParaRPr lang="en-US" alt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r>
              <a:rPr lang="bg-BG" altLang="bg-BG">
                <a:solidFill>
                  <a:srgbClr val="663300"/>
                </a:solidFill>
              </a:rPr>
              <a:t>Орфей</a:t>
            </a:r>
            <a:endParaRPr lang="en-US" altLang="bg-BG">
              <a:solidFill>
                <a:srgbClr val="663300"/>
              </a:solidFill>
            </a:endParaRPr>
          </a:p>
        </p:txBody>
      </p:sp>
      <p:pic>
        <p:nvPicPr>
          <p:cNvPr id="2052" name="Picture 4" descr="orpheu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060575"/>
            <a:ext cx="4351337" cy="419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24075" y="1341438"/>
            <a:ext cx="500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bg-BG" sz="1800">
                <a:solidFill>
                  <a:srgbClr val="663300"/>
                </a:solidFill>
                <a:latin typeface="Arial" charset="0"/>
              </a:rPr>
              <a:t>е митичен поет и музикант, смятан за най-великият поет на Древността. </a:t>
            </a:r>
            <a:endParaRPr lang="bg-BG" altLang="bg-BG" sz="1800">
              <a:solidFill>
                <a:srgbClr val="66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411413" y="5516563"/>
            <a:ext cx="3241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bg-BG" sz="1800">
                <a:latin typeface="Arial" charset="0"/>
              </a:rPr>
              <a:t>Орфей е участвал е в похода на аргонавтите. </a:t>
            </a:r>
            <a:endParaRPr lang="en-US" altLang="bg-BG" sz="1800"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429125" y="763588"/>
            <a:ext cx="403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bg-BG" sz="1800">
                <a:solidFill>
                  <a:srgbClr val="663300"/>
                </a:solidFill>
                <a:latin typeface="Arial" charset="0"/>
              </a:rPr>
              <a:t>Орфей</a:t>
            </a:r>
            <a:r>
              <a:rPr lang="bg-BG" altLang="bg-BG" sz="1800">
                <a:solidFill>
                  <a:srgbClr val="663300"/>
                </a:solidFill>
                <a:latin typeface="Arial" charset="0"/>
              </a:rPr>
              <a:t> е бил тракиец. Планината “Родопите” наричат планината на орфей. Там е имало голямо негово светилище.</a:t>
            </a:r>
            <a:endParaRPr lang="en-US" altLang="bg-BG" sz="1800">
              <a:solidFill>
                <a:srgbClr val="663300"/>
              </a:solidFill>
              <a:latin typeface="Arial" charset="0"/>
            </a:endParaRPr>
          </a:p>
        </p:txBody>
      </p:sp>
      <p:pic>
        <p:nvPicPr>
          <p:cNvPr id="5128" name="Picture 8" descr="5355b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292600"/>
            <a:ext cx="19685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tatu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836613"/>
            <a:ext cx="34290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755650" y="3933825"/>
            <a:ext cx="33845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bg-BG" altLang="bg-BG" sz="1400">
                <a:solidFill>
                  <a:srgbClr val="006600"/>
                </a:solidFill>
                <a:latin typeface="Arial" charset="0"/>
              </a:rPr>
              <a:t>“</a:t>
            </a:r>
            <a:r>
              <a:rPr lang="en-US" altLang="bg-BG" sz="1400">
                <a:solidFill>
                  <a:srgbClr val="006600"/>
                </a:solidFill>
                <a:latin typeface="Arial" charset="0"/>
              </a:rPr>
              <a:t>В Татул ли е гробницата на Орфей?</a:t>
            </a:r>
            <a:r>
              <a:rPr lang="bg-BG" altLang="bg-BG" sz="1400">
                <a:solidFill>
                  <a:srgbClr val="006600"/>
                </a:solidFill>
                <a:latin typeface="Arial" charset="0"/>
              </a:rPr>
              <a:t>” се чудят археолозите</a:t>
            </a:r>
            <a:r>
              <a:rPr lang="en-US" altLang="bg-BG" sz="1400">
                <a:solidFill>
                  <a:srgbClr val="006600"/>
                </a:solidFill>
                <a:latin typeface="Arial" charset="0"/>
              </a:rPr>
              <a:t/>
            </a:r>
            <a:br>
              <a:rPr lang="en-US" altLang="bg-BG" sz="1400">
                <a:solidFill>
                  <a:srgbClr val="006600"/>
                </a:solidFill>
                <a:latin typeface="Arial" charset="0"/>
              </a:rPr>
            </a:br>
            <a:endParaRPr lang="en-US" altLang="bg-BG" sz="140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572000" y="2235200"/>
            <a:ext cx="3455988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bg-BG" altLang="bg-BG" sz="1400">
                <a:solidFill>
                  <a:srgbClr val="006600"/>
                </a:solidFill>
                <a:latin typeface="Arial" charset="0"/>
              </a:rPr>
              <a:t>Българска експедиция разучава най-голямата гробница на Балканите, близо до Родопското село Татул. </a:t>
            </a:r>
          </a:p>
          <a:p>
            <a:pPr algn="l" eaLnBrk="1" hangingPunct="1"/>
            <a:r>
              <a:rPr lang="bg-BG" altLang="bg-BG" sz="1400">
                <a:solidFill>
                  <a:srgbClr val="006600"/>
                </a:solidFill>
                <a:latin typeface="Arial" charset="0"/>
              </a:rPr>
              <a:t>Гробницата е била открита преди 75 години от Професор Венедиков, и вероятно Орфей е бил положен в нея.</a:t>
            </a:r>
            <a:r>
              <a:rPr lang="en-US" altLang="bg-BG" sz="1400">
                <a:solidFill>
                  <a:srgbClr val="0066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63713" y="404813"/>
            <a:ext cx="621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bg-BG" sz="1800">
                <a:solidFill>
                  <a:srgbClr val="006600"/>
                </a:solidFill>
                <a:latin typeface="Arial" charset="0"/>
              </a:rPr>
              <a:t>Неговите мелодични песни усмирявали дивите зверове.</a:t>
            </a:r>
          </a:p>
        </p:txBody>
      </p:sp>
      <p:pic>
        <p:nvPicPr>
          <p:cNvPr id="6149" name="Picture 5" descr="IMG_3922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28"/>
          <a:stretch>
            <a:fillRect/>
          </a:stretch>
        </p:blipFill>
        <p:spPr bwMode="auto">
          <a:xfrm>
            <a:off x="3059113" y="1196975"/>
            <a:ext cx="5184775" cy="3482975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429000"/>
            <a:ext cx="2873375" cy="28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orphe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365625"/>
            <a:ext cx="2144712" cy="212248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124075" y="476250"/>
            <a:ext cx="4895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ru-RU" altLang="bg-BG" sz="1800">
                <a:solidFill>
                  <a:srgbClr val="663300"/>
                </a:solidFill>
                <a:latin typeface="Arial" charset="0"/>
              </a:rPr>
              <a:t>Жена му Евридика била ухапана от змия в деня на сватбата им и умряла.</a:t>
            </a:r>
          </a:p>
          <a:p>
            <a:pPr algn="l" eaLnBrk="1" hangingPunct="1"/>
            <a:endParaRPr lang="en-US" altLang="bg-BG" sz="1800">
              <a:solidFill>
                <a:srgbClr val="663300"/>
              </a:solidFill>
              <a:latin typeface="Arial" charset="0"/>
            </a:endParaRPr>
          </a:p>
        </p:txBody>
      </p:sp>
      <p:pic>
        <p:nvPicPr>
          <p:cNvPr id="7173" name="Picture 5" descr="evr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060575"/>
            <a:ext cx="3138487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47813" y="1268413"/>
            <a:ext cx="38877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ru-RU" altLang="bg-BG" sz="1800">
                <a:latin typeface="Arial" charset="0"/>
              </a:rPr>
              <a:t>Орфей слязъл в подземния свят и пленил с тъжните си песни бога на смъртта - Хадес. </a:t>
            </a:r>
          </a:p>
          <a:p>
            <a:pPr algn="l" eaLnBrk="1" hangingPunct="1"/>
            <a:endParaRPr lang="en-US" altLang="bg-BG" sz="1800">
              <a:latin typeface="Arial" charset="0"/>
            </a:endParaRPr>
          </a:p>
        </p:txBody>
      </p:sp>
      <p:pic>
        <p:nvPicPr>
          <p:cNvPr id="8198" name="Picture 6" descr="180px-Hades_%28Greek_Mythology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68413"/>
            <a:ext cx="1714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042988" y="5084763"/>
            <a:ext cx="55197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bg-BG" sz="1800">
                <a:latin typeface="Arial" charset="0"/>
              </a:rPr>
              <a:t>Той се съгласил да му върне Евридика, но при условие, че няма да се обръща, за да я види, преди да излязат на горния свят.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327150"/>
            <a:ext cx="967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endParaRPr lang="bg-BG" altLang="bg-BG" sz="1800">
              <a:latin typeface="Arial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619250" y="6021388"/>
            <a:ext cx="582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altLang="bg-BG" sz="1800">
                <a:latin typeface="Arial" charset="0"/>
              </a:rPr>
              <a:t>Така Евридика отново се върнала на долния свят.</a:t>
            </a:r>
          </a:p>
        </p:txBody>
      </p:sp>
      <p:pic>
        <p:nvPicPr>
          <p:cNvPr id="3082" name="Picture 10" descr="orpheus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1773238" cy="263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Orphey&amp;Evrid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068638"/>
            <a:ext cx="3667125" cy="275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619250" y="549275"/>
            <a:ext cx="562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bg-BG" sz="1800">
                <a:solidFill>
                  <a:srgbClr val="663300"/>
                </a:solidFill>
                <a:latin typeface="Arial" charset="0"/>
              </a:rPr>
              <a:t>По пътя певецът не издържал и се обърнал назад.</a:t>
            </a:r>
          </a:p>
        </p:txBody>
      </p:sp>
      <p:pic>
        <p:nvPicPr>
          <p:cNvPr id="3085" name="Picture 13" descr="euridice-and-orphe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96975"/>
            <a:ext cx="3059113" cy="26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995738" y="620713"/>
            <a:ext cx="48069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ru-RU" altLang="bg-BG" sz="1800">
                <a:solidFill>
                  <a:srgbClr val="663300"/>
                </a:solidFill>
                <a:latin typeface="Arial" charset="0"/>
              </a:rPr>
              <a:t>Орфей загинал разкъсан от вакханките край бреговете на река Марица. </a:t>
            </a:r>
          </a:p>
          <a:p>
            <a:pPr algn="l" eaLnBrk="1" hangingPunct="1"/>
            <a:endParaRPr lang="ru-RU" altLang="bg-BG" sz="1800">
              <a:solidFill>
                <a:srgbClr val="663300"/>
              </a:solidFill>
              <a:latin typeface="Arial" charset="0"/>
            </a:endParaRPr>
          </a:p>
          <a:p>
            <a:pPr algn="l" eaLnBrk="1" hangingPunct="1"/>
            <a:r>
              <a:rPr lang="ru-RU" altLang="bg-BG" sz="1800">
                <a:latin typeface="Arial" charset="0"/>
              </a:rPr>
              <a:t>Частите от тялото му били отнесени от вълните и изхвърлени на брега на остров Лемнос, където били погребани.</a:t>
            </a:r>
          </a:p>
          <a:p>
            <a:pPr algn="l" eaLnBrk="1" hangingPunct="1"/>
            <a:endParaRPr lang="en-US" altLang="bg-BG" sz="1800">
              <a:latin typeface="Arial" charset="0"/>
            </a:endParaRPr>
          </a:p>
        </p:txBody>
      </p:sp>
      <p:pic>
        <p:nvPicPr>
          <p:cNvPr id="4102" name="Picture 6" descr="ThracianWomanwithAx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96975"/>
            <a:ext cx="2238375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042988" y="5229225"/>
            <a:ext cx="2233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bg-BG" altLang="bg-BG" sz="1400">
                <a:solidFill>
                  <a:srgbClr val="663300"/>
                </a:solidFill>
                <a:latin typeface="Arial" charset="0"/>
              </a:rPr>
              <a:t>Смъртта на Орфей</a:t>
            </a:r>
            <a:endParaRPr lang="en-US" altLang="bg-BG" sz="1400">
              <a:solidFill>
                <a:srgbClr val="66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utrition design template">
  <a:themeElements>
    <a:clrScheme name="">
      <a:dk1>
        <a:srgbClr val="000000"/>
      </a:dk1>
      <a:lt1>
        <a:srgbClr val="FFFFFF"/>
      </a:lt1>
      <a:dk2>
        <a:srgbClr val="B2B2B2"/>
      </a:dk2>
      <a:lt2>
        <a:srgbClr val="333333"/>
      </a:lt2>
      <a:accent1>
        <a:srgbClr val="FFFF99"/>
      </a:accent1>
      <a:accent2>
        <a:srgbClr val="FFCC99"/>
      </a:accent2>
      <a:accent3>
        <a:srgbClr val="D5D5D5"/>
      </a:accent3>
      <a:accent4>
        <a:srgbClr val="DADADA"/>
      </a:accent4>
      <a:accent5>
        <a:srgbClr val="FFFFCA"/>
      </a:accent5>
      <a:accent6>
        <a:srgbClr val="E7B98A"/>
      </a:accent6>
      <a:hlink>
        <a:srgbClr val="FF9933"/>
      </a:hlink>
      <a:folHlink>
        <a:srgbClr val="FF6600"/>
      </a:folHlink>
    </a:clrScheme>
    <a:fontScheme name="Nutrition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utrition design template 1">
        <a:dk1>
          <a:srgbClr val="333333"/>
        </a:dk1>
        <a:lt1>
          <a:srgbClr val="B2B2B2"/>
        </a:lt1>
        <a:dk2>
          <a:srgbClr val="FFFFFF"/>
        </a:dk2>
        <a:lt2>
          <a:srgbClr val="000000"/>
        </a:lt2>
        <a:accent1>
          <a:srgbClr val="FFFF99"/>
        </a:accent1>
        <a:accent2>
          <a:srgbClr val="FFCC99"/>
        </a:accent2>
        <a:accent3>
          <a:srgbClr val="D5D5D5"/>
        </a:accent3>
        <a:accent4>
          <a:srgbClr val="2A2A2A"/>
        </a:accent4>
        <a:accent5>
          <a:srgbClr val="FFFFCA"/>
        </a:accent5>
        <a:accent6>
          <a:srgbClr val="E7B98A"/>
        </a:accent6>
        <a:hlink>
          <a:srgbClr val="FF993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Nutrition design template</Template>
  <TotalTime>77</TotalTime>
  <Words>213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Nutrition design template</vt:lpstr>
      <vt:lpstr>Орфей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Орфей</dc:title>
  <dc:creator>Галина Момчева</dc:creator>
  <cp:lastModifiedBy>Vladi</cp:lastModifiedBy>
  <cp:revision>12</cp:revision>
  <dcterms:created xsi:type="dcterms:W3CDTF">2006-09-30T17:24:16Z</dcterms:created>
  <dcterms:modified xsi:type="dcterms:W3CDTF">2015-04-26T18:45:02Z</dcterms:modified>
</cp:coreProperties>
</file>