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666699"/>
    <a:srgbClr val="FF9933"/>
    <a:srgbClr val="66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bg-BG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bg-BG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bg-BG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3ABD48-89B9-4B40-ACED-C87AD677CC6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75256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E62B5-BDEC-4A54-A2B7-BAA73EBBFF57}" type="slidenum">
              <a:rPr lang="en-US" altLang="bg-BG"/>
              <a:pPr/>
              <a:t>1</a:t>
            </a:fld>
            <a:endParaRPr lang="en-US" altLang="bg-BG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B7B66-95B1-4DEE-B147-17A15724F8FD}" type="slidenum">
              <a:rPr lang="en-US" altLang="bg-BG"/>
              <a:pPr/>
              <a:t>10</a:t>
            </a:fld>
            <a:endParaRPr lang="en-US" altLang="bg-BG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96BEB-689B-47D2-8BC2-63D6A2F78367}" type="slidenum">
              <a:rPr lang="en-US" altLang="bg-BG"/>
              <a:pPr/>
              <a:t>2</a:t>
            </a:fld>
            <a:endParaRPr lang="en-US" altLang="bg-BG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C4B70-B209-4F7D-9D91-CA6A70347F9E}" type="slidenum">
              <a:rPr lang="en-US" altLang="bg-BG"/>
              <a:pPr/>
              <a:t>3</a:t>
            </a:fld>
            <a:endParaRPr lang="en-US" altLang="bg-BG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53CAA-661B-47F8-8BF6-2A8F46FF7EFD}" type="slidenum">
              <a:rPr lang="en-US" altLang="bg-BG"/>
              <a:pPr/>
              <a:t>4</a:t>
            </a:fld>
            <a:endParaRPr lang="en-US" altLang="bg-BG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849DB-579B-41DC-BD1F-4EBDFBF9EE64}" type="slidenum">
              <a:rPr lang="en-US" altLang="bg-BG"/>
              <a:pPr/>
              <a:t>5</a:t>
            </a:fld>
            <a:endParaRPr lang="en-US" altLang="bg-BG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86028-E7C4-45DC-B80F-4F02932917F1}" type="slidenum">
              <a:rPr lang="en-US" altLang="bg-BG"/>
              <a:pPr/>
              <a:t>6</a:t>
            </a:fld>
            <a:endParaRPr lang="en-US" altLang="bg-BG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594A8-1BDB-4BF9-961B-D92A526DFCCA}" type="slidenum">
              <a:rPr lang="en-US" altLang="bg-BG"/>
              <a:pPr/>
              <a:t>7</a:t>
            </a:fld>
            <a:endParaRPr lang="en-US" altLang="bg-BG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D61D5-A543-4A2E-BF03-142581F63EA5}" type="slidenum">
              <a:rPr lang="en-US" altLang="bg-BG"/>
              <a:pPr/>
              <a:t>8</a:t>
            </a:fld>
            <a:endParaRPr lang="en-US" altLang="bg-BG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FD963-C1CD-4871-AAD1-2009C75AC2FC}" type="slidenum">
              <a:rPr lang="en-US" altLang="bg-BG"/>
              <a:pPr/>
              <a:t>9</a:t>
            </a:fld>
            <a:endParaRPr lang="en-US" altLang="bg-BG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20130-2AED-49D2-895A-F7188418C48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05670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60B5A-8110-4892-94EA-4B01002B6A4E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3761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05434-34E6-4E17-9116-45E8FF6EFCC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690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50054-D85D-480F-AD3D-741AAAD69AC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07848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72F9B-4518-4673-8E21-B06ADC069DA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68414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1B08B-AB42-4930-8729-5387A955193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94493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006D7-847A-474C-93AC-D5DDC39BBE0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4561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5F054-5F68-4702-AD2A-58F813267DD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9905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4D2FF-532B-4486-8E17-5DCA721CF70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59347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6846F-3A72-4284-8E7E-46156A01F34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56175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EBD8-4659-40BB-87AC-B0C33477ABE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90290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>
                <a:gamma/>
                <a:shade val="24314"/>
                <a:invGamma/>
              </a:srgbClr>
            </a:gs>
            <a:gs pos="50000">
              <a:srgbClr val="FFCC66"/>
            </a:gs>
            <a:gs pos="100000">
              <a:srgbClr val="FFCC66">
                <a:gamma/>
                <a:shade val="24314"/>
                <a:invGamma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2EAD79-A497-47B8-B49F-9515A8CA90B8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VIC7-vestal-roman-terraco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71550"/>
            <a:ext cx="4762500" cy="4762500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095750"/>
            <a:ext cx="5334000" cy="914400"/>
          </a:xfrm>
          <a:prstGeom prst="rect">
            <a:avLst/>
          </a:prstGeom>
          <a:solidFill>
            <a:srgbClr val="FFE2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0" y="4171950"/>
            <a:ext cx="38862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99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-52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-52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-52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-52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52"/>
              </a:defRPr>
            </a:lvl9pPr>
          </a:lstStyle>
          <a:p>
            <a:pPr>
              <a:lnSpc>
                <a:spcPct val="110000"/>
              </a:lnSpc>
            </a:pPr>
            <a:r>
              <a:rPr lang="bg-BG" altLang="bg-BG" sz="5400" b="1">
                <a:solidFill>
                  <a:schemeClr val="tx1"/>
                </a:solidFill>
                <a:latin typeface="Comic Sans MS" pitchFamily="66" charset="0"/>
              </a:rPr>
              <a:t>РИМЛЯНИ</a:t>
            </a:r>
            <a:endParaRPr lang="en-US" altLang="bg-BG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676400" y="3409950"/>
            <a:ext cx="2374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 sz="3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ДРЕВНИТЕ</a:t>
            </a:r>
            <a:endParaRPr lang="en-US" altLang="bg-BG" sz="32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0" y="6092825"/>
            <a:ext cx="9144000" cy="469900"/>
            <a:chOff x="0" y="3838"/>
            <a:chExt cx="5601" cy="296"/>
          </a:xfrm>
        </p:grpSpPr>
        <p:pic>
          <p:nvPicPr>
            <p:cNvPr id="2056" name="Picture 8" descr="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8"/>
              <a:ext cx="1496" cy="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3838"/>
              <a:ext cx="1496" cy="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3838"/>
              <a:ext cx="1496" cy="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838"/>
              <a:ext cx="1496" cy="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838"/>
              <a:ext cx="1496" cy="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0" y="260350"/>
            <a:ext cx="9144000" cy="469900"/>
            <a:chOff x="0" y="3838"/>
            <a:chExt cx="5601" cy="296"/>
          </a:xfrm>
        </p:grpSpPr>
        <p:pic>
          <p:nvPicPr>
            <p:cNvPr id="2063" name="Picture 15" descr="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8"/>
              <a:ext cx="1496" cy="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3838"/>
              <a:ext cx="1496" cy="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17" descr="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3838"/>
              <a:ext cx="1496" cy="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838"/>
              <a:ext cx="1496" cy="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7" name="Picture 19" descr="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838"/>
              <a:ext cx="1496" cy="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AR7-drag-29-5-ceramica-r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30289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Lucerna-de-Zeus-Amm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81075"/>
            <a:ext cx="2525713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Dama-calagurr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41775"/>
            <a:ext cx="2278063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Lucerna-de-epifan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674937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mo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73238"/>
            <a:ext cx="2151062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side_glad_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14838"/>
            <a:ext cx="2333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Rom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14400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90600" y="1431925"/>
            <a:ext cx="70104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bg-BG" sz="2000">
                <a:latin typeface="Arial" charset="0"/>
              </a:rPr>
              <a:t>Разрастването на Древния Рим и налагането му като сила в Средниземноморския регион бил бавен и продължителен процес, който дължи много на предшествалата ги гръцка цивилизация. Земите край Средиземно море не били обединени от управлението на централна политическа система, били осеяни с редица градове-държави: самоуправляващи се райони, включващи голям град, няколко села и земите около тях. По традиция се смята, че Рим бил основан през 753 г. пр.Хр. Жителите му били смесица от етруски ( които владеели областта Тускана ) и латина ( от областа Лациум в Древна Италия ). Те станали известни под общото название римляни. От 550 г. пр.Хр., Рим бил управляван от етруски царе чак до 509 г. пр.Хр., когато римляните прогонели тогавашния цар и Рим станала малка независима република. </a:t>
            </a:r>
          </a:p>
          <a:p>
            <a:pPr>
              <a:spcBef>
                <a:spcPct val="50000"/>
              </a:spcBef>
            </a:pPr>
            <a:endParaRPr lang="en-US" altLang="bg-BG" sz="2000">
              <a:latin typeface="Arial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8382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>
                <a:latin typeface="Arial Black" pitchFamily="34" charset="0"/>
              </a:rPr>
              <a:t>Кои са били древните римляни?</a:t>
            </a:r>
            <a:endParaRPr lang="en-US" altLang="bg-BG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89000" y="850900"/>
            <a:ext cx="3048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bg-BG" sz="2000" b="1" u="sng">
                <a:latin typeface="Arial" charset="0"/>
              </a:rPr>
              <a:t>Висок стандарт на живот</a:t>
            </a:r>
          </a:p>
          <a:p>
            <a:r>
              <a:rPr lang="bg-BG" altLang="bg-BG" sz="2000">
                <a:latin typeface="Arial" charset="0"/>
              </a:rPr>
              <a:t>С разрастването на Римската империя в нея настъпило голямо благоденствие. </a:t>
            </a:r>
          </a:p>
          <a:p>
            <a:r>
              <a:rPr lang="bg-BG" altLang="bg-BG" sz="2000">
                <a:latin typeface="Arial" charset="0"/>
              </a:rPr>
              <a:t>От завладените страни били докарвани съкровища и роби, които да вършат черната работа. </a:t>
            </a:r>
          </a:p>
          <a:p>
            <a:r>
              <a:rPr lang="bg-BG" altLang="bg-BG" sz="2000">
                <a:latin typeface="Arial" charset="0"/>
              </a:rPr>
              <a:t>Това дало възможност на средния римлянин да живее в охолство, а на отбрано малцинство- в неописуем разкош.</a:t>
            </a:r>
            <a:endParaRPr lang="en-US" altLang="bg-BG" sz="2000">
              <a:latin typeface="Arial" charset="0"/>
            </a:endParaRPr>
          </a:p>
        </p:txBody>
      </p:sp>
      <p:pic>
        <p:nvPicPr>
          <p:cNvPr id="4099" name="Picture 3" descr="old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635000"/>
            <a:ext cx="4751387" cy="5610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250825" y="0"/>
            <a:ext cx="473075" cy="6858000"/>
            <a:chOff x="174" y="-32"/>
            <a:chExt cx="298" cy="4476"/>
          </a:xfrm>
        </p:grpSpPr>
        <p:pic>
          <p:nvPicPr>
            <p:cNvPr id="4101" name="Picture 5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48" y="3527"/>
              <a:ext cx="1539" cy="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46" y="2268"/>
              <a:ext cx="1539" cy="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45" y="1010"/>
              <a:ext cx="1538" cy="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45" y="589"/>
              <a:ext cx="1538" cy="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5029200" cy="35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bg-BG" sz="1800" b="1" i="1" u="sng"/>
              <a:t>Грацки развлечения</a:t>
            </a:r>
          </a:p>
          <a:p>
            <a:r>
              <a:rPr lang="bg-BG" altLang="bg-BG" sz="1800" i="1"/>
              <a:t>Римляните заимствали много от гръцката архитектура, но постепенно развили свой собствен стил. Те усъвършенствали полукръглата арка, което им позволило да строят по-високи и по-красиви сгради, много от които са запазени и днес. Повечето римски градове имали огромни амфитеатри, където за развлечение на народа се провеждали театрални представления, спортни състезания и кървави гладиаторски битки.</a:t>
            </a:r>
          </a:p>
          <a:p>
            <a:pPr>
              <a:spcBef>
                <a:spcPct val="50000"/>
              </a:spcBef>
            </a:pPr>
            <a:endParaRPr lang="en-US" altLang="bg-BG" sz="1800" i="1"/>
          </a:p>
        </p:txBody>
      </p:sp>
      <p:pic>
        <p:nvPicPr>
          <p:cNvPr id="5123" name="Picture 3" descr="coloss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oma_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175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Tourist-Guid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2862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11188" y="333375"/>
            <a:ext cx="4810125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bg-BG" altLang="bg-BG" sz="1800"/>
              <a:t>Силата и разрастването на Римската империя се дължи на изключителната военна организация. </a:t>
            </a:r>
          </a:p>
          <a:p>
            <a:pPr>
              <a:buFontTx/>
              <a:buChar char="•"/>
            </a:pPr>
            <a:r>
              <a:rPr lang="bg-BG" altLang="bg-BG" sz="1800"/>
              <a:t>Римляните успели да създадатц централизирана армия- нещо, което не се удало на нито една друга цивилизация. </a:t>
            </a:r>
          </a:p>
          <a:p>
            <a:pPr>
              <a:buFontTx/>
              <a:buChar char="•"/>
            </a:pPr>
            <a:r>
              <a:rPr lang="bg-BG" altLang="bg-BG" sz="1800"/>
              <a:t>Разделена на легиони от по 5000 души , армията им била добре екипирана и много дисциплинирана в сравнение с нейните противници, които все още воювали с малки, неорганизирани войски. </a:t>
            </a:r>
          </a:p>
          <a:p>
            <a:pPr>
              <a:buFontTx/>
              <a:buChar char="•"/>
            </a:pPr>
            <a:r>
              <a:rPr lang="bg-BG" altLang="bg-BG" sz="1800"/>
              <a:t>Малко армии можели да устоят на моща на римските легиони.</a:t>
            </a:r>
            <a:endParaRPr lang="en-US" altLang="bg-BG" sz="1800"/>
          </a:p>
        </p:txBody>
      </p:sp>
      <p:pic>
        <p:nvPicPr>
          <p:cNvPr id="6147" name="Picture 3" descr="centurion_16895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346325" cy="49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atapult_14240_l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17963"/>
            <a:ext cx="287972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4213" y="765175"/>
            <a:ext cx="76327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bg-BG" sz="1800" b="1" u="sng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Ромул и Рем    </a:t>
            </a:r>
          </a:p>
          <a:p>
            <a:r>
              <a:rPr lang="bg-BG" altLang="bg-BG" sz="18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Според легендата град Рим била основана от братята-близнаци Ромул и Рем. Смятало се, че те са синове на бога на войната Марс и Рея Силвия-дъщеря на Нумитор, цар на Алба Лонга. Новородените близнаци били хвърлени в река Тибър от злия им чичо, който искал да ги удави. За щастие водата ги изхвърлила на брега, където ги кърмила една вълчица. Отгледал ги един овчар, а по-късно близнаците се събрали отново с техния дядо, цар Нумитор. Къто възмажали, те са скарали кой от двамата да управлява Рим-града, който били основали. Ромул убил Рем през 753 г. пр.Хр. и станал цар. Хората от рода Ромул били латини, от Лациум-област на югозапад от река Тибър и нейната долина.</a:t>
            </a:r>
          </a:p>
          <a:p>
            <a:pPr>
              <a:spcBef>
                <a:spcPct val="50000"/>
              </a:spcBef>
            </a:pPr>
            <a:endParaRPr lang="en-US" altLang="bg-BG" sz="180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7171" name="Picture 3" descr="9356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365625"/>
            <a:ext cx="3443287" cy="2257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Urania_fig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2024063" cy="41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AR16-drag-37-2-ceramica-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57150"/>
            <a:ext cx="2076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AR1-sigillata-roman-calix-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3810000" cy="35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bg-BG" sz="1800" b="1" u="sng">
                <a:solidFill>
                  <a:srgbClr val="FFCC66"/>
                </a:solidFill>
              </a:rPr>
              <a:t>Дом и огнище </a:t>
            </a:r>
          </a:p>
          <a:p>
            <a:r>
              <a:rPr lang="bg-BG" altLang="bg-BG" sz="1800">
                <a:solidFill>
                  <a:srgbClr val="FFCC66"/>
                </a:solidFill>
              </a:rPr>
              <a:t>Типичната къща на заможния римлянин се отличава със заобиколения с колонади вътрешен двар, наречен атриум, в средата на който често имало фонтан или басейн. Освен това в къщата имало ларарий-домашен олтар за преклонение прид боговете, закрилници на дома, като богинята на семейното огнище Веста.</a:t>
            </a:r>
          </a:p>
          <a:p>
            <a:pPr>
              <a:spcBef>
                <a:spcPct val="50000"/>
              </a:spcBef>
            </a:pPr>
            <a:endParaRPr lang="en-US" altLang="bg-BG" sz="1800">
              <a:solidFill>
                <a:srgbClr val="FFCC66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410200" y="1066800"/>
            <a:ext cx="35052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altLang="bg-BG" sz="2000" b="1" u="sng">
                <a:solidFill>
                  <a:srgbClr val="FFCC66"/>
                </a:solidFill>
              </a:rPr>
              <a:t>Домашни удобства </a:t>
            </a:r>
          </a:p>
          <a:p>
            <a:r>
              <a:rPr lang="bg-BG" altLang="bg-BG" sz="2000">
                <a:solidFill>
                  <a:srgbClr val="FFCC66"/>
                </a:solidFill>
              </a:rPr>
              <a:t>Много от най-богатите римляни притежавали по две къщи-градска къща и вила на село. Мебелировката им била скромна, а украсата семпла, но елегантна. По-големите римски къщи имали малко прозорци, за да не прониква дневната горещина във вътрешността им, и поне един атриум с фонтан. Подовете и стените излъчвали хлад, защото били облицовани с мраморни или каменни плочи, често пъти украсени със сложни мозайки.</a:t>
            </a:r>
          </a:p>
          <a:p>
            <a:pPr>
              <a:spcBef>
                <a:spcPct val="50000"/>
              </a:spcBef>
            </a:pPr>
            <a:endParaRPr lang="en-US" altLang="bg-BG" sz="2000">
              <a:solidFill>
                <a:srgbClr val="FFCC66"/>
              </a:solidFill>
            </a:endParaRPr>
          </a:p>
        </p:txBody>
      </p:sp>
      <p:pic>
        <p:nvPicPr>
          <p:cNvPr id="8196" name="Picture 4" descr="Lucerna-herbraica-de-rab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22288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AR18-jarra-romana-roman-j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2457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ncient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5085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ml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49275"/>
            <a:ext cx="2533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ml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3810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70f57cfff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4173538" cy="31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Medallon-del-Olim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CC330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605</Words>
  <Application>Microsoft Office PowerPoint</Application>
  <PresentationFormat>On-screen Show (4:3)</PresentationFormat>
  <Paragraphs>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Comic Sans MS</vt:lpstr>
      <vt:lpstr>Arial</vt:lpstr>
      <vt:lpstr>Arial Black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Sashka</dc:creator>
  <cp:lastModifiedBy>Vladi</cp:lastModifiedBy>
  <cp:revision>8</cp:revision>
  <dcterms:created xsi:type="dcterms:W3CDTF">2006-09-20T10:06:23Z</dcterms:created>
  <dcterms:modified xsi:type="dcterms:W3CDTF">2015-04-26T18:45:21Z</dcterms:modified>
</cp:coreProperties>
</file>