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5" r:id="rId4"/>
    <p:sldId id="274" r:id="rId5"/>
    <p:sldId id="273" r:id="rId6"/>
    <p:sldId id="276" r:id="rId7"/>
    <p:sldId id="272" r:id="rId8"/>
    <p:sldId id="277" r:id="rId9"/>
    <p:sldId id="269" r:id="rId10"/>
    <p:sldId id="259" r:id="rId11"/>
    <p:sldId id="264" r:id="rId12"/>
    <p:sldId id="258" r:id="rId13"/>
    <p:sldId id="262" r:id="rId14"/>
    <p:sldId id="26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3FF3C-00EE-4013-B5C7-18D87AF077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36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66A28-9B14-4D40-909E-EE98B93DBC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6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377A8-A4B6-435F-8455-02B08286B6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1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A6C63C-A0A9-4B26-AA6F-B8ADB55A07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7E15B-D68C-4F81-9852-C2CD86A29A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8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48CE6-15DA-4E3B-8ACD-8029C47232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6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FD667-FABC-4615-9B00-8AC2C0B1A6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8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1AB7D-AC02-40B2-96D8-820AE854A9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17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A1C62-A684-4805-8E2B-63377D2221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2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D44A7-10E2-4A6B-8278-9BD752F230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6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FE00D-B596-4453-9BE8-F9C6F73A01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5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92A85-3251-4C13-8237-454B245879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73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4EA6DC-1A15-4377-8B43-7A62F9C5C24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4.png"/><Relationship Id="rId7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10" Type="http://schemas.openxmlformats.org/officeDocument/2006/relationships/image" Target="../media/image28.jpeg"/><Relationship Id="rId4" Type="http://schemas.openxmlformats.org/officeDocument/2006/relationships/image" Target="../media/image4.pn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fo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67544" y="548680"/>
            <a:ext cx="7199312" cy="1470025"/>
          </a:xfrm>
        </p:spPr>
        <p:txBody>
          <a:bodyPr/>
          <a:lstStyle/>
          <a:p>
            <a:r>
              <a:rPr lang="bg-BG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Урок  </a:t>
            </a:r>
            <a:r>
              <a:rPr lang="bg-BG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№5</a:t>
            </a:r>
            <a:r>
              <a:rPr lang="bg-BG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bg-BG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bg-BG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bg-BG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bg-BG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Лице на геометрични фигури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755576" y="4653136"/>
            <a:ext cx="53292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I </a:t>
            </a:r>
            <a:r>
              <a:rPr lang="bg-BG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ОУ“ Христо Смирненски“Провадия  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Златинка Владимирова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227" name="Picture 11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37288"/>
            <a:ext cx="32289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713788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638550"/>
            <a:ext cx="15144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205038"/>
            <a:ext cx="3960812" cy="38877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endParaRPr lang="ru-RU" sz="2400"/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76475"/>
            <a:ext cx="3956050" cy="38496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9" name="Picture 19" descr="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78522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37288"/>
            <a:ext cx="32289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638550"/>
            <a:ext cx="15144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endParaRPr lang="ru-RU" sz="2800" dirty="0"/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873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7345362" cy="1295400"/>
          </a:xfrm>
        </p:spPr>
        <p:txBody>
          <a:bodyPr/>
          <a:lstStyle/>
          <a:p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8685" name="Rectangle 1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28679" name="Picture 7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37288"/>
            <a:ext cx="32289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14" descr="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12875"/>
            <a:ext cx="4535487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638550"/>
            <a:ext cx="15144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05038"/>
            <a:ext cx="4316413" cy="39211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endParaRPr lang="ru-RU" sz="2400"/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" y="-38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300" cy="1143000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70" name="Picture 6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37288"/>
            <a:ext cx="32289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638550"/>
            <a:ext cx="15144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0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9" y="1628776"/>
            <a:ext cx="878522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654531" y="2244724"/>
            <a:ext cx="82296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endParaRPr lang="ru-RU" sz="2800" dirty="0" smtClean="0"/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endParaRPr lang="ru-RU" sz="2800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mozaweb.com/bg/mbLite/3335/13311/content/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5" y="3692052"/>
            <a:ext cx="9144000" cy="29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4" y="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Лице на геометрични фигури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72" y="6093296"/>
            <a:ext cx="359727" cy="7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53" y="6610350"/>
            <a:ext cx="1646143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mozaweb.com/bg/mbLite/3335/13311/content/1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5" y="1182809"/>
            <a:ext cx="9144000" cy="26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Лице на геометрични фигури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196" y="5748756"/>
            <a:ext cx="521804" cy="11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53" y="6610350"/>
            <a:ext cx="1646143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mozaweb.com/bg/mbLite/2774/11451/content/36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9" y="2348880"/>
            <a:ext cx="9150079" cy="33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70501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Мерни единици за дължина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13266" y="170501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/>
              <a:t>Мерни единици за лице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5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Лице на геометрични фигури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196" y="5748756"/>
            <a:ext cx="521804" cy="11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53" y="6610350"/>
            <a:ext cx="1646143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mozaweb.com/bg/mbLite/3335/13311/content/1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86" y="1620838"/>
            <a:ext cx="5423968" cy="182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ozaweb.com/bg/mbLite/3335/13311/content/1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86" y="4021138"/>
            <a:ext cx="9172286" cy="208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0838"/>
            <a:ext cx="14097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1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Лице на геометрични фигури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196" y="5748756"/>
            <a:ext cx="521804" cy="11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53" y="6610350"/>
            <a:ext cx="1646143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22507"/>
            <a:ext cx="9144000" cy="99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369548" y="3223821"/>
                <a:ext cx="2113384" cy="1888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12.15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=90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548" y="3223821"/>
                <a:ext cx="2113384" cy="1888530"/>
              </a:xfrm>
              <a:prstGeom prst="rect">
                <a:avLst/>
              </a:prstGeom>
              <a:blipFill rotWithShape="1">
                <a:blip r:embed="rId7"/>
                <a:stretch>
                  <a:fillRect l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2158" y="5358084"/>
                <a:ext cx="2843022" cy="12522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bg-BG" u="sng" dirty="0" smtClean="0"/>
                  <a:t>стъпки на решаване</a:t>
                </a:r>
              </a:p>
              <a:p>
                <a:r>
                  <a:rPr lang="en-US" b="1" dirty="0"/>
                  <a:t>1)</a:t>
                </a:r>
                <a:r>
                  <a:rPr lang="en-US" b="1" dirty="0" smtClean="0"/>
                  <a:t>S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bg-BG" b="1" dirty="0"/>
                  <a:t> </a:t>
                </a:r>
                <a:r>
                  <a:rPr lang="en-US" b="1" dirty="0" smtClean="0"/>
                  <a:t>   </a:t>
                </a:r>
                <a:r>
                  <a:rPr lang="bg-BG" b="1" dirty="0" smtClean="0"/>
                  <a:t> </a:t>
                </a:r>
                <a:r>
                  <a:rPr lang="bg-BG" b="1" dirty="0"/>
                  <a:t>намиреме </a:t>
                </a:r>
                <a:r>
                  <a:rPr lang="en-US" b="1" dirty="0" smtClean="0"/>
                  <a:t>S </a:t>
                </a:r>
                <a:endParaRPr lang="en-US" b="1" dirty="0" smtClean="0"/>
              </a:p>
              <a:p>
                <a:r>
                  <a:rPr lang="en-US" sz="500" b="1" dirty="0" smtClean="0"/>
                  <a:t>  </a:t>
                </a:r>
                <a:endParaRPr lang="en-US" sz="500" dirty="0"/>
              </a:p>
              <a:p>
                <a:r>
                  <a:rPr lang="en-US" b="1" dirty="0" smtClean="0"/>
                  <a:t>2</a:t>
                </a:r>
                <a:r>
                  <a:rPr lang="en-US" b="1" dirty="0"/>
                  <a:t>) </a:t>
                </a:r>
                <a:r>
                  <a:rPr lang="en-US" b="1" dirty="0" smtClean="0"/>
                  <a:t>S</a:t>
                </a:r>
                <a14:m>
                  <m:oMath xmlns:m="http://schemas.openxmlformats.org/officeDocument/2006/math">
                    <m:r>
                      <a:rPr lang="bg-BG" b="1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𝒃</m:t>
                            </m:r>
                          </m:sub>
                        </m:sSub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bg-BG" b="1" dirty="0"/>
                  <a:t>   </a:t>
                </a:r>
                <a:r>
                  <a:rPr lang="bg-BG" b="1" dirty="0" smtClean="0"/>
                  <a:t>намирам</a:t>
                </a:r>
                <a:r>
                  <a:rPr lang="en-US" b="1" dirty="0" smtClean="0"/>
                  <a:t>e  b</a:t>
                </a:r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8" y="5358084"/>
                <a:ext cx="2843022" cy="1252266"/>
              </a:xfrm>
              <a:prstGeom prst="rect">
                <a:avLst/>
              </a:prstGeom>
              <a:blipFill rotWithShape="1">
                <a:blip r:embed="rId8"/>
                <a:stretch>
                  <a:fillRect l="-1931" t="-2439" r="-1931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482932" y="3293054"/>
                <a:ext cx="38549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=0,1 </m:t>
                      </m:r>
                      <m:r>
                        <a:rPr lang="en-US" sz="2000" b="0" i="1" smtClean="0">
                          <a:latin typeface="Cambria Math"/>
                        </a:rPr>
                        <m:t>𝑚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0,1.100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=10</m:t>
                      </m:r>
                      <m:r>
                        <a:rPr lang="en-US" sz="2000" b="0" i="1" smtClean="0">
                          <a:latin typeface="Cambria Math"/>
                        </a:rPr>
                        <m:t>𝑐𝑚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932" y="3293054"/>
                <a:ext cx="3854966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508770" y="3626511"/>
                <a:ext cx="1735638" cy="1767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dirty="0" smtClean="0"/>
                  <a:t>S</a:t>
                </a:r>
                <a14:m>
                  <m:oMath xmlns:m="http://schemas.openxmlformats.org/officeDocument/2006/math">
                    <m:r>
                      <a:rPr lang="bg-BG" sz="2400" b="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/>
                          </a:rPr>
                          <m:t>𝑏</m:t>
                        </m:r>
                        <m:r>
                          <a:rPr lang="en-US" sz="2400" b="0" i="1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sz="2400" b="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i="1" dirty="0" smtClean="0"/>
              </a:p>
              <a:p>
                <a:r>
                  <a:rPr lang="en-US" sz="2400" i="1" dirty="0" smtClean="0"/>
                  <a:t>90=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.10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i="1" dirty="0" smtClean="0"/>
              </a:p>
              <a:p>
                <a:r>
                  <a:rPr lang="en-US" sz="2000" i="1" dirty="0" smtClean="0"/>
                  <a:t>90 = b.5</a:t>
                </a:r>
              </a:p>
              <a:p>
                <a:r>
                  <a:rPr lang="en-US" sz="2000" i="1" dirty="0" smtClean="0"/>
                  <a:t>b = 18 cm</a:t>
                </a:r>
                <a:r>
                  <a:rPr lang="bg-BG" sz="2000" i="1" dirty="0" smtClean="0"/>
                  <a:t> </a:t>
                </a:r>
                <a:endParaRPr lang="en-US" sz="2000" i="1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770" y="3626511"/>
                <a:ext cx="1735638" cy="1767792"/>
              </a:xfrm>
              <a:prstGeom prst="rect">
                <a:avLst/>
              </a:prstGeom>
              <a:blipFill rotWithShape="1">
                <a:blip r:embed="rId10"/>
                <a:stretch>
                  <a:fillRect l="-5634" b="-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221253" y="2761495"/>
            <a:ext cx="2429806" cy="1718135"/>
            <a:chOff x="121992" y="2223276"/>
            <a:chExt cx="2429806" cy="1718135"/>
          </a:xfrm>
        </p:grpSpPr>
        <p:sp>
          <p:nvSpPr>
            <p:cNvPr id="15" name="Прямоугольник 6"/>
            <p:cNvSpPr/>
            <p:nvPr/>
          </p:nvSpPr>
          <p:spPr>
            <a:xfrm>
              <a:off x="140189" y="2223276"/>
              <a:ext cx="1895994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b="1" u="sng" dirty="0" smtClean="0">
                  <a:cs typeface="Times New Roman" panose="02020603050405020304" pitchFamily="18" charset="0"/>
                </a:rPr>
                <a:t>Дадено</a:t>
              </a:r>
              <a:r>
                <a:rPr lang="ru-RU" b="1" u="sng" dirty="0" smtClean="0">
                  <a:cs typeface="Times New Roman" panose="02020603050405020304" pitchFamily="18" charset="0"/>
                </a:rPr>
                <a:t>:</a:t>
              </a:r>
              <a:r>
                <a:rPr lang="en-US" b="1" u="sng" dirty="0" smtClean="0">
                  <a:cs typeface="Times New Roman" panose="02020603050405020304" pitchFamily="18" charset="0"/>
                </a:rPr>
                <a:t>  </a:t>
              </a:r>
              <a:endParaRPr lang="ru-RU" b="1" u="sng" dirty="0"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828460" y="2734263"/>
              <a:ext cx="0" cy="10886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828460" y="2967388"/>
                  <a:ext cx="71526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b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=?</m:t>
                      </m:r>
                    </m:oMath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460" y="2967388"/>
                  <a:ext cx="715260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2712" t="-9211" r="-847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>
            <a:xfrm>
              <a:off x="2551798" y="2734263"/>
              <a:ext cx="0" cy="9570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angle 18"/>
                <p:cNvSpPr/>
                <p:nvPr/>
              </p:nvSpPr>
              <p:spPr>
                <a:xfrm>
                  <a:off x="121992" y="2648749"/>
                  <a:ext cx="2234930" cy="12926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g-BG" dirty="0" smtClean="0"/>
                    <a:t>триъгълник</a:t>
                  </a:r>
                  <a:endParaRPr lang="en-US" dirty="0"/>
                </a:p>
                <a:p>
                  <a:r>
                    <a:rPr lang="en-US" sz="2000" dirty="0" smtClean="0"/>
                    <a:t>a</a:t>
                  </a:r>
                  <a:r>
                    <a:rPr lang="en-US" sz="2000" dirty="0" smtClean="0"/>
                    <a:t>=</a:t>
                  </a:r>
                  <a:r>
                    <a:rPr lang="en-US" sz="2000" dirty="0" smtClean="0"/>
                    <a:t>12</a:t>
                  </a:r>
                  <a:r>
                    <a:rPr lang="bg-BG" sz="2000" dirty="0" smtClean="0"/>
                    <a:t>см</a:t>
                  </a:r>
                  <a:r>
                    <a:rPr lang="en-US" sz="200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g-BG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=15 </m:t>
                      </m:r>
                      <m:r>
                        <a:rPr lang="en-US" sz="2000" b="0" i="1" smtClean="0">
                          <a:latin typeface="Cambria Math"/>
                        </a:rPr>
                        <m:t>𝑐𝑚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</m:oMath>
                  </a14:m>
                  <a:endParaRPr lang="en-US" sz="2000" b="0" dirty="0" smtClean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bg-BG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=0,1 </m:t>
                      </m:r>
                      <m:r>
                        <a:rPr lang="en-US" sz="2000" b="0" i="1" smtClean="0">
                          <a:latin typeface="Cambria Math"/>
                        </a:rPr>
                        <m:t>𝑚</m:t>
                      </m:r>
                    </m:oMath>
                  </a14:m>
                  <a:r>
                    <a:rPr lang="bg-BG" sz="2000" dirty="0" smtClean="0"/>
                    <a:t>         </a:t>
                  </a:r>
                  <a:endParaRPr lang="en-US" sz="2000" dirty="0"/>
                </a:p>
              </p:txBody>
            </p:sp>
          </mc:Choice>
          <mc:Fallback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92" y="2648749"/>
                  <a:ext cx="2234930" cy="129266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2725" t="-2358" b="-4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Прямоугольник 6"/>
          <p:cNvSpPr/>
          <p:nvPr/>
        </p:nvSpPr>
        <p:spPr>
          <a:xfrm>
            <a:off x="3563888" y="2761494"/>
            <a:ext cx="22333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 dirty="0" smtClean="0">
                <a:cs typeface="Times New Roman" panose="02020603050405020304" pitchFamily="18" charset="0"/>
              </a:rPr>
              <a:t>Решение:</a:t>
            </a:r>
            <a:r>
              <a:rPr lang="en-US" b="1" u="sng" dirty="0" smtClean="0">
                <a:cs typeface="Times New Roman" panose="02020603050405020304" pitchFamily="18" charset="0"/>
              </a:rPr>
              <a:t> </a:t>
            </a:r>
            <a:endParaRPr lang="ru-RU" b="1" u="sng" dirty="0"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828234" y="3252000"/>
            <a:ext cx="511578" cy="4707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b="1" dirty="0" smtClean="0">
                <a:solidFill>
                  <a:schemeClr val="tx1"/>
                </a:solidFill>
              </a:rPr>
              <a:t>1</a:t>
            </a:r>
            <a:r>
              <a:rPr lang="en-US" sz="1400" b="1" dirty="0" smtClean="0">
                <a:solidFill>
                  <a:schemeClr val="tx1"/>
                </a:solidFill>
              </a:rPr>
              <a:t>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36175" y="3252000"/>
            <a:ext cx="490557" cy="4411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b="1" dirty="0">
                <a:solidFill>
                  <a:schemeClr val="tx1"/>
                </a:solidFill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</a:rPr>
              <a:t>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0" y="2953630"/>
            <a:ext cx="9131843" cy="2370525"/>
          </a:xfrm>
          <a:prstGeom prst="foldedCorner">
            <a:avLst/>
          </a:prstGeom>
          <a:solidFill>
            <a:srgbClr val="E7F4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8270"/>
            <a:ext cx="8940379" cy="137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Лице на геометрични фигури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196" y="5748756"/>
            <a:ext cx="521804" cy="11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53" y="6610350"/>
            <a:ext cx="1646143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mozaweb.com/bg/mbLite/3335/13311/content/1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0488"/>
            <a:ext cx="9029439" cy="233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93750"/>
            <a:ext cx="4231581" cy="103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http://www.mozaweb.com/bg/mbLite/3335/13311/content/1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231" y="3693331"/>
            <a:ext cx="432448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http://www.mozaweb.com/bg/mbLite/3335/13311/content/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87" y="5456219"/>
            <a:ext cx="8872370" cy="115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10882"/>
            <a:ext cx="8785225" cy="84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bg-BG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Лице на геометрични фигури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524" y="5949280"/>
            <a:ext cx="427475" cy="9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53" y="6610350"/>
            <a:ext cx="1646143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mozaweb.com/bg/mbLite/3335/13311/content/1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" y="818037"/>
            <a:ext cx="7434981" cy="237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ttp://www.mozaweb.com/bg/mbLite/3335/13311/content/13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659606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http://www.mozaweb.com/bg/mbLite/3335/13311/content/13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87" y="3789040"/>
            <a:ext cx="6609650" cy="171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http://www.mozaweb.com/bg/mbLite/3335/13311/content/13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45" y="3082413"/>
            <a:ext cx="258825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1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Лице на геометрични фигури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196" y="5748756"/>
            <a:ext cx="521804" cy="11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53" y="6610350"/>
            <a:ext cx="1646143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mozaweb.com/bg/mbLite/3335/13311/content/14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760"/>
            <a:ext cx="9144000" cy="39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2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99392"/>
            <a:ext cx="878522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bg-BG" dirty="0" smtClean="0">
                <a:solidFill>
                  <a:schemeClr val="bg1"/>
                </a:solidFill>
                <a:latin typeface="Comic Sans MS" pitchFamily="66" charset="0"/>
              </a:rPr>
              <a:t>Учебник за 6 клас - Анубис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624792"/>
            <a:ext cx="1511340" cy="2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20" y="5709271"/>
            <a:ext cx="540379" cy="114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4" y="859506"/>
            <a:ext cx="7344816" cy="576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6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206</Words>
  <Application>Microsoft Office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Урок  №5  Лице на геометрични фигури</vt:lpstr>
      <vt:lpstr>Лице на геометрични фигури</vt:lpstr>
      <vt:lpstr>Лице на геометрични фигури</vt:lpstr>
      <vt:lpstr>Лице на геометрични фигури</vt:lpstr>
      <vt:lpstr>Лице на геометрични фигури</vt:lpstr>
      <vt:lpstr>Лице на геометрични фигури</vt:lpstr>
      <vt:lpstr>Лице на геометрични фигури</vt:lpstr>
      <vt:lpstr>Лице на геометрични фигури</vt:lpstr>
      <vt:lpstr>Учебник за 6 клас - Анубис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КШИ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Zlati</cp:lastModifiedBy>
  <cp:revision>37</cp:revision>
  <dcterms:created xsi:type="dcterms:W3CDTF">2011-07-01T08:50:04Z</dcterms:created>
  <dcterms:modified xsi:type="dcterms:W3CDTF">2017-08-29T08:04:49Z</dcterms:modified>
</cp:coreProperties>
</file>